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305" r:id="rId3"/>
    <p:sldId id="304" r:id="rId4"/>
    <p:sldId id="276" r:id="rId5"/>
    <p:sldId id="278" r:id="rId6"/>
    <p:sldId id="295" r:id="rId7"/>
    <p:sldId id="260" r:id="rId8"/>
    <p:sldId id="264" r:id="rId9"/>
    <p:sldId id="262" r:id="rId10"/>
    <p:sldId id="297" r:id="rId11"/>
    <p:sldId id="282" r:id="rId12"/>
    <p:sldId id="283" r:id="rId13"/>
    <p:sldId id="270" r:id="rId14"/>
    <p:sldId id="271" r:id="rId15"/>
    <p:sldId id="272" r:id="rId16"/>
    <p:sldId id="273" r:id="rId17"/>
    <p:sldId id="274" r:id="rId18"/>
    <p:sldId id="28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59538" autoAdjust="0"/>
  </p:normalViewPr>
  <p:slideViewPr>
    <p:cSldViewPr snapToGrid="0">
      <p:cViewPr varScale="1">
        <p:scale>
          <a:sx n="67" d="100"/>
          <a:sy n="67" d="100"/>
        </p:scale>
        <p:origin x="179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E13CC-9331-4C74-9373-A0DC50A6820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F3CF7-8B71-4FD5-9C23-58EB6657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7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53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50"/>
              </a:spcBef>
              <a:buFont typeface="Wingdings" panose="05000000000000000000" pitchFamily="2" charset="2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SUPER GENERAL THEN GO INTO MORE DETAIL IN THE RESULTS SECTION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begins in “standby” mode and continually evaluates the distance to the UAV, to the waypoint, and to the obstacle.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UAV is within 10 centimeters of the UGV, the UGV switches to “drive” mode.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UGV is within 7 centimeters of a waypoint, it targets the next waypoint.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UGV is within 30 centimeters of the obstacle, it switches to “engage” mode.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engage mode, the UGV receives instructions from the UAV via fly mode updates.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activates the electromagnet.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subscribes to: UGV pose, UAV pose, obstacle pose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takes off and continually evaluates the UGV’s distance to the obstacle.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the UGV drives, the UAV matches the UGV’s ground position with 10-centimeter accuracy.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UGV reaches the obstacle, the UAV saves the UGV’s stationary ground position and updates its fly mode to begin the coupling procedure. 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targets waypoints over the coupling position with decreasing altitude and increasing accuracy until it reaches the coupling position.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targets a waypoint 0.6 meters above the coupling position with 20-centimeter accuracy to take off.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targets a waypoint on the far side of the obstacle, and one more waypoint in the landed position.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UAV lands, it waits 1 second to settle, updates the fly mode to decouple, waits 1 second for the electromagnet to disengage, then takes off again.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in the air, the UAV updates the fly mode, and continues following the UGV. At the third waypoint, the robots couple again.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lifting, the UAV updates the fly mode indicating a “resting” state and disarms its motors while the UGV carries it through the last two turns and stops at the final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55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ultimately a success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Addressed all of the design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Accomplished all of my objectives in the experiment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But I want to talk about some of the failures and how I addressed those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Designed a series of tests building up to the final demo</a:t>
            </a:r>
          </a:p>
          <a:p>
            <a:endParaRPr lang="en-US" dirty="0"/>
          </a:p>
          <a:p>
            <a:r>
              <a:rPr lang="en-US" dirty="0"/>
              <a:t>Starting with just engaging the propellers</a:t>
            </a:r>
          </a:p>
          <a:p>
            <a:endParaRPr lang="en-US" dirty="0"/>
          </a:p>
          <a:p>
            <a:r>
              <a:rPr lang="en-US" dirty="0"/>
              <a:t>Had 1 catastrophic crash and then started designing better test beds</a:t>
            </a:r>
          </a:p>
          <a:p>
            <a:endParaRPr lang="en-US" dirty="0"/>
          </a:p>
          <a:p>
            <a:r>
              <a:rPr lang="en-US" dirty="0"/>
              <a:t>The robots earned their freedom as I replaced physical restraints with better controls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8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7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Education Background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n>
                <a:noFill/>
              </a:ln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Mechanical Engineering BSE (Grad May 2020)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n>
                <a:noFill/>
              </a:ln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Robotics and Autonomous Systems (Mechanical Engineering) MS (Grad May 2021)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dirty="0"/>
          </a:p>
          <a:p>
            <a:r>
              <a:rPr lang="en-US" b="1" dirty="0"/>
              <a:t>Project background</a:t>
            </a:r>
          </a:p>
          <a:p>
            <a:endParaRPr lang="en-US" b="0" dirty="0"/>
          </a:p>
          <a:p>
            <a:r>
              <a:rPr lang="en-US" b="0" dirty="0"/>
              <a:t>I like this project because it required such a wide variety of skills</a:t>
            </a:r>
          </a:p>
          <a:p>
            <a:endParaRPr lang="en-US" b="0" dirty="0"/>
          </a:p>
          <a:p>
            <a:r>
              <a:rPr lang="en-US" b="0" dirty="0"/>
              <a:t>I had to self teach most of what I used because this was before I took any robotics classes, and I had no prior experience with Linux or python</a:t>
            </a:r>
          </a:p>
          <a:p>
            <a:endParaRPr lang="en-US" b="0" dirty="0"/>
          </a:p>
          <a:p>
            <a:r>
              <a:rPr lang="en-US" b="0" dirty="0"/>
              <a:t>It was fun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0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UAV strength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maneuverability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UAV weakness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Low payload capacity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Low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UGV strength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High payload capacity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High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UGV weakness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Low mobility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Low field of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Complement each other - find a way to share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9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selection of robots primarily depends on the weight of the UGV and the payload capacity of the UAV.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HAT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MATE 16.04 operating system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Kinetic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Adafruit_MotorHAT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16.04 operating system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QGroundControl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Aero Compute Board 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Aero Flight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16.04 operating system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Kinetic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vrpn_client_ros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mavros package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PX4 Autopilot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LPE position estimator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2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81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Evolved a lot as I was testing different stages of the control and discovered new failure modes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Ferromagnet interface attaches a steel plate to the UAV.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 interface attaches an electromagnet to the UGV.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vertical descent preserves the other control outputs of the UAV.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Guiding forces account for control errors.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to engage and disengage the coupling mechanism occurs instantaneously.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Maneuver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matches the UGV’s stationary ground position.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engages the electromagnet.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descends towards the UGV.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forces guide the interfaces to the coupled position.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Decoupling Maneuver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lands.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disengages the electromagnet.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kilogram holding force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 amp draw at 5 volts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millimeters tall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25-millimeter diameter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 Raspberry Pi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Steel Plate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residual pull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35-millimeter diameter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EM interface was 3D printed.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EM interface is mounted over the UGV’s center of mass.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markers are mounted to the wings.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FM interface was 3D printed.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UGV’s tracking markers extend beyond the landing gear of the UAV.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landing gear of the UAV does not interfere with the coupling mechanism.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mechanisms are aligned with the robot’s center of mass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1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UAV launches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roscore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the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vrpn_client_node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which subscribes to the tracked objects published by the desktop.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communicates with the ROS master running on the UAV to receive the pose topics.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Output: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Forward-Left-Up local frame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East-North-Up world frame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uses this frame of reference for its controls.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PX4 Input: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Forward-Right-Down local frame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North-East-Down world frame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uses this frame of reference for its controls.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VRPN client remaps the pose topic to /mavros/mocap/pose.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mavros performs the transformation and relays it to the PX4.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83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Assess the capabilities of the robots according to the performance requirements described in the problem statement.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must navigate a space while the UAV follows.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must couple with the UGV.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must lift the UGV over an obstacle.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must navigate the space while carrying the UAV.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controlled environment limits disturbances to the system.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tracking capabilities provide accurate localization.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motion capture space can also store the tracking data for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9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6E3E-0501-41F3-8A3B-97D259886169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0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F9666-30EE-4A6F-9190-59A36C7327CB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6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A059-73D5-4F09-A2FB-181AE6D25092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2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4CBD-8BC3-405C-B86C-478384242B3A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6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9559-3E1B-471A-B2FA-C4CDA4B1F3C8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406A-E4D2-4CA1-8064-1F83F7DB7666}" type="datetime1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9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2A44-9F53-4890-8EF1-740F90822250}" type="datetime1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45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C7AB-B356-42C7-AE96-3315B9DE58C6}" type="datetime1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8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7B41-B313-4DC8-A950-ECED51B8A237}" type="datetime1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5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01CDE-C317-49F3-A2A4-76E138ACCE0D}" type="datetime1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8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F7D3-C4BE-476D-A7F3-64F4C6D7176D}" type="datetime1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B2088-1D7C-4686-A445-62580EBD8168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51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U9k5GbhEo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F6DB-5DF9-4F21-B046-1828ECF38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11430000" cy="914400"/>
          </a:xfrm>
        </p:spPr>
        <p:txBody>
          <a:bodyPr anchor="t"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Coupling of a UAV and UGV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Presentation and Interview</a:t>
            </a:r>
            <a:br>
              <a:rPr lang="en-US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SpaceX Design Criteria Engineer (Vehicle Engineering)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Undergraduate Honors Thesis by Chris Breaux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 Dr. Panagiotis Artemiadis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B9DAB3-531E-48F8-8D55-9CE3C5F51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637"/>
            <a:ext cx="3449603" cy="1143000"/>
          </a:xfrm>
          <a:prstGeom prst="rect">
            <a:avLst/>
          </a:prstGeom>
        </p:spPr>
      </p:pic>
      <p:pic>
        <p:nvPicPr>
          <p:cNvPr id="7" name="Picture 6" descr="A picture containing different, field, young, group&#10;&#10;Description automatically generated">
            <a:extLst>
              <a:ext uri="{FF2B5EF4-FFF2-40B4-BE49-F238E27FC236}">
                <a16:creationId xmlns:a16="http://schemas.microsoft.com/office/drawing/2014/main" id="{431924D3-EE19-44D1-A1D9-A499CB67D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95" y="5802920"/>
            <a:ext cx="38226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6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71600"/>
            <a:ext cx="4863735" cy="5029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motion capture space isolates the performance of the hardware.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is defined by six waypoints interrupted by an obstacle.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uncoupled turns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maneuver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 over an obstacle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coupled turns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F3C675-C023-4F88-9852-192CAF638D9E}"/>
              </a:ext>
            </a:extLst>
          </p:cNvPr>
          <p:cNvGrpSpPr>
            <a:grpSpLocks noChangeAspect="1"/>
          </p:cNvGrpSpPr>
          <p:nvPr/>
        </p:nvGrpSpPr>
        <p:grpSpPr>
          <a:xfrm>
            <a:off x="5268584" y="1371600"/>
            <a:ext cx="6923416" cy="4916084"/>
            <a:chOff x="0" y="0"/>
            <a:chExt cx="5847079" cy="415136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9F2FD9-C0A1-48B0-BBC7-94C72CBC209F}"/>
                </a:ext>
              </a:extLst>
            </p:cNvPr>
            <p:cNvCxnSpPr/>
            <p:nvPr/>
          </p:nvCxnSpPr>
          <p:spPr>
            <a:xfrm>
              <a:off x="4298324" y="2888088"/>
              <a:ext cx="18288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A5773E-E99C-4C47-B725-5957F62A08F9}"/>
                </a:ext>
              </a:extLst>
            </p:cNvPr>
            <p:cNvGrpSpPr/>
            <p:nvPr/>
          </p:nvGrpSpPr>
          <p:grpSpPr>
            <a:xfrm>
              <a:off x="0" y="0"/>
              <a:ext cx="5847079" cy="4151360"/>
              <a:chOff x="0" y="0"/>
              <a:chExt cx="5847079" cy="415136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AAA5693-61C8-4BA1-8F17-9607C8CF92BD}"/>
                  </a:ext>
                </a:extLst>
              </p:cNvPr>
              <p:cNvGrpSpPr/>
              <p:nvPr/>
            </p:nvGrpSpPr>
            <p:grpSpPr>
              <a:xfrm>
                <a:off x="0" y="0"/>
                <a:ext cx="5847079" cy="3938905"/>
                <a:chOff x="0" y="0"/>
                <a:chExt cx="5847079" cy="3939108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023AC0F-FBE6-4807-9893-E4665676250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847079" cy="3939108"/>
                  <a:chOff x="0" y="0"/>
                  <a:chExt cx="5847079" cy="3939108"/>
                </a:xfrm>
              </p:grpSpPr>
              <p:sp>
                <p:nvSpPr>
                  <p:cNvPr id="63" name="Text Box 2">
                    <a:extLst>
                      <a:ext uri="{FF2B5EF4-FFF2-40B4-BE49-F238E27FC236}">
                        <a16:creationId xmlns:a16="http://schemas.microsoft.com/office/drawing/2014/main" id="{5EE98A9A-A089-4F4D-B876-DF339136135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0560" y="2750371"/>
                    <a:ext cx="1366519" cy="25845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Coupled Final Position</a:t>
                    </a:r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endParaRPr>
                  </a:p>
                </p:txBody>
              </p: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4BCCBD95-FEC4-439A-804E-992645A545C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30973" cy="3939108"/>
                    <a:chOff x="0" y="0"/>
                    <a:chExt cx="5330973" cy="3939108"/>
                  </a:xfrm>
                </p:grpSpPr>
                <p:sp>
                  <p:nvSpPr>
                    <p:cNvPr id="65" name="Text Box 2">
                      <a:extLst>
                        <a:ext uri="{FF2B5EF4-FFF2-40B4-BE49-F238E27FC236}">
                          <a16:creationId xmlns:a16="http://schemas.microsoft.com/office/drawing/2014/main" id="{3153578D-A582-4931-9B47-D665B27BD82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80074" y="1437437"/>
                      <a:ext cx="850899" cy="25845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Obstacle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p:txBody>
                </p: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E57C50AF-47B7-4C5C-A69A-D78D66252F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361180" cy="3939108"/>
                      <a:chOff x="0" y="0"/>
                      <a:chExt cx="4361180" cy="3939108"/>
                    </a:xfrm>
                  </p:grpSpPr>
                  <p:grpSp>
                    <p:nvGrpSpPr>
                      <p:cNvPr id="67" name="Group 66">
                        <a:extLst>
                          <a:ext uri="{FF2B5EF4-FFF2-40B4-BE49-F238E27FC236}">
                            <a16:creationId xmlns:a16="http://schemas.microsoft.com/office/drawing/2014/main" id="{F885F2AA-EF3F-433D-913E-38091BD32F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361180" cy="3939108"/>
                        <a:chOff x="0" y="0"/>
                        <a:chExt cx="4361180" cy="3939108"/>
                      </a:xfrm>
                    </p:grpSpPr>
                    <p:pic>
                      <p:nvPicPr>
                        <p:cNvPr id="73" name="Picture 72">
                          <a:extLst>
                            <a:ext uri="{FF2B5EF4-FFF2-40B4-BE49-F238E27FC236}">
                              <a16:creationId xmlns:a16="http://schemas.microsoft.com/office/drawing/2014/main" id="{17877DC4-8178-49A8-BE09-4C5C06E6780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544" t="9999" r="25022" b="9911"/>
                        <a:stretch/>
                      </p:blipFill>
                      <p:spPr bwMode="auto">
                        <a:xfrm>
                          <a:off x="0" y="482803"/>
                          <a:ext cx="4361180" cy="345630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xtLst>
                          <a:ext uri="{53640926-AAD7-44D8-BBD7-CCE9431645EC}">
                            <a14:shadowObscured xmlns:a14="http://schemas.microsoft.com/office/drawing/2010/main"/>
                          </a:ext>
                        </a:extLst>
                      </p:spPr>
                    </p:pic>
                    <p:sp>
                      <p:nvSpPr>
                        <p:cNvPr id="74" name="Text Box 2">
                          <a:extLst>
                            <a:ext uri="{FF2B5EF4-FFF2-40B4-BE49-F238E27FC236}">
                              <a16:creationId xmlns:a16="http://schemas.microsoft.com/office/drawing/2014/main" id="{34ED5D41-50C5-4904-950A-D125BFBDEFAC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30275" y="0"/>
                          <a:ext cx="2377440" cy="5384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spAutoFit/>
                        </a:bodyPr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UGV Initial Position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UAV Initial Position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p:txBody>
                    </p:sp>
                  </p:grpSp>
                  <p:cxnSp>
                    <p:nvCxnSpPr>
                      <p:cNvPr id="68" name="Straight Connector 67">
                        <a:extLst>
                          <a:ext uri="{FF2B5EF4-FFF2-40B4-BE49-F238E27FC236}">
                            <a16:creationId xmlns:a16="http://schemas.microsoft.com/office/drawing/2014/main" id="{D02BE08B-EBE0-41D8-A194-6F4F53A1AEB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58445" y="124358"/>
                        <a:ext cx="0" cy="548640"/>
                      </a:xfrm>
                      <a:prstGeom prst="line">
                        <a:avLst/>
                      </a:prstGeom>
                      <a:ln w="12700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Straight Connector 68">
                        <a:extLst>
                          <a:ext uri="{FF2B5EF4-FFF2-40B4-BE49-F238E27FC236}">
                            <a16:creationId xmlns:a16="http://schemas.microsoft.com/office/drawing/2014/main" id="{34F4DFFB-ABEC-4A4C-AF3D-EBDEC1ECA8F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54787" y="128016"/>
                        <a:ext cx="502920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C9D6BB2E-284E-48C9-B815-328892DB66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4935" y="340157"/>
                        <a:ext cx="165801" cy="180340"/>
                        <a:chOff x="-1116" y="-3045"/>
                        <a:chExt cx="165801" cy="183132"/>
                      </a:xfrm>
                    </p:grpSpPr>
                    <p:cxnSp>
                      <p:nvCxnSpPr>
                        <p:cNvPr id="71" name="Straight Connector 70">
                          <a:extLst>
                            <a:ext uri="{FF2B5EF4-FFF2-40B4-BE49-F238E27FC236}">
                              <a16:creationId xmlns:a16="http://schemas.microsoft.com/office/drawing/2014/main" id="{8FCD8287-88BF-4102-BEA5-1C0F8876E0C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763" y="-3045"/>
                          <a:ext cx="0" cy="183132"/>
                        </a:xfrm>
                        <a:prstGeom prst="line">
                          <a:avLst/>
                        </a:prstGeom>
                        <a:ln w="12700">
                          <a:solidFill>
                            <a:srgbClr val="C00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2" name="Straight Connector 71">
                          <a:extLst>
                            <a:ext uri="{FF2B5EF4-FFF2-40B4-BE49-F238E27FC236}">
                              <a16:creationId xmlns:a16="http://schemas.microsoft.com/office/drawing/2014/main" id="{F61803EE-D6DF-493F-8913-9DEB1CF626D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-1116" y="0"/>
                          <a:ext cx="165801" cy="0"/>
                        </a:xfrm>
                        <a:prstGeom prst="line">
                          <a:avLst/>
                        </a:prstGeom>
                        <a:ln w="12700">
                          <a:solidFill>
                            <a:srgbClr val="C00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D1CC1DF-BFAB-44FB-B066-E485BC899F8F}"/>
                    </a:ext>
                  </a:extLst>
                </p:cNvPr>
                <p:cNvCxnSpPr/>
                <p:nvPr/>
              </p:nvCxnSpPr>
              <p:spPr>
                <a:xfrm>
                  <a:off x="4297680" y="1572768"/>
                  <a:ext cx="182880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 Box 1">
                <a:extLst>
                  <a:ext uri="{FF2B5EF4-FFF2-40B4-BE49-F238E27FC236}">
                    <a16:creationId xmlns:a16="http://schemas.microsoft.com/office/drawing/2014/main" id="{32B35C8F-5AEE-4856-ACE8-6607F5FA1A8F}"/>
                  </a:ext>
                </a:extLst>
              </p:cNvPr>
              <p:cNvSpPr txBox="1"/>
              <p:nvPr/>
            </p:nvSpPr>
            <p:spPr>
              <a:xfrm>
                <a:off x="0" y="3995420"/>
                <a:ext cx="4361180" cy="1559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15: Experimental Test Bed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54268-0253-4CF2-BE7A-89B3B8E0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Controller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50292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2D Waypoint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velocity control drives at a constant velocity but slows near waypoints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 differential control steers measured steering angle to desired steering angle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3D Waypoint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 position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Proximity threshold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Topics: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pose, UGV pose, obstacle pose, fly mode, drive mode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Modes and Procedures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Disengage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23224-0A28-4D98-8803-8E491A25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35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952" y="2480392"/>
            <a:ext cx="2978095" cy="189721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Video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EE5D2-2692-4BCC-9BDA-09E69404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0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4010431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Decoupled driving and flying through two 45-degree turns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 UAV takes off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End: UGV reaches the obstacle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view projected onto x-y plane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targeted waypoints with minimal overshoot and settling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followed UGV through both 45-degree turns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trailed ~1s and ~0.5 behind the UGV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4FAEE0-1289-456A-9E8D-13A51C8BE0C1}"/>
              </a:ext>
            </a:extLst>
          </p:cNvPr>
          <p:cNvGrpSpPr/>
          <p:nvPr/>
        </p:nvGrpSpPr>
        <p:grpSpPr>
          <a:xfrm>
            <a:off x="4391431" y="347945"/>
            <a:ext cx="3409137" cy="6400800"/>
            <a:chOff x="0" y="0"/>
            <a:chExt cx="3090545" cy="5802630"/>
          </a:xfrm>
        </p:grpSpPr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71E3B02C-A349-4166-ACC5-14A7C84D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090545" cy="5494020"/>
            </a:xfrm>
            <a:prstGeom prst="rect">
              <a:avLst/>
            </a:prstGeom>
          </p:spPr>
        </p:pic>
        <p:sp>
          <p:nvSpPr>
            <p:cNvPr id="13" name="Text Box 1">
              <a:extLst>
                <a:ext uri="{FF2B5EF4-FFF2-40B4-BE49-F238E27FC236}">
                  <a16:creationId xmlns:a16="http://schemas.microsoft.com/office/drawing/2014/main" id="{D179B5CF-ABDC-41F0-898A-50AFE9490168}"/>
                </a:ext>
              </a:extLst>
            </p:cNvPr>
            <p:cNvSpPr txBox="1"/>
            <p:nvPr/>
          </p:nvSpPr>
          <p:spPr>
            <a:xfrm>
              <a:off x="0" y="5551170"/>
              <a:ext cx="3090545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16: Following Phase Tracking Map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BE41DB-25B0-45B0-890B-3B27BA529068}"/>
              </a:ext>
            </a:extLst>
          </p:cNvPr>
          <p:cNvGrpSpPr/>
          <p:nvPr/>
        </p:nvGrpSpPr>
        <p:grpSpPr>
          <a:xfrm>
            <a:off x="9298870" y="527844"/>
            <a:ext cx="2521655" cy="5814395"/>
            <a:chOff x="9298870" y="527844"/>
            <a:chExt cx="2521655" cy="58143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A1A6FD-B293-47C6-9895-7CC52BD8A5EA}"/>
                </a:ext>
              </a:extLst>
            </p:cNvPr>
            <p:cNvGrpSpPr/>
            <p:nvPr/>
          </p:nvGrpSpPr>
          <p:grpSpPr>
            <a:xfrm>
              <a:off x="9298870" y="527844"/>
              <a:ext cx="2521655" cy="2858576"/>
              <a:chOff x="0" y="0"/>
              <a:chExt cx="2286000" cy="2591435"/>
            </a:xfrm>
          </p:grpSpPr>
          <p:pic>
            <p:nvPicPr>
              <p:cNvPr id="10" name="Picture 9" descr="A picture containing road, building, street&#10;&#10;Description automatically generated">
                <a:extLst>
                  <a:ext uri="{FF2B5EF4-FFF2-40B4-BE49-F238E27FC236}">
                    <a16:creationId xmlns:a16="http://schemas.microsoft.com/office/drawing/2014/main" id="{42551A82-FF3E-4195-80C1-903C4EC1D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286000" cy="2286000"/>
              </a:xfrm>
              <a:prstGeom prst="rect">
                <a:avLst/>
              </a:prstGeom>
            </p:spPr>
          </p:pic>
          <p:sp>
            <p:nvSpPr>
              <p:cNvPr id="11" name="Text Box 14">
                <a:extLst>
                  <a:ext uri="{FF2B5EF4-FFF2-40B4-BE49-F238E27FC236}">
                    <a16:creationId xmlns:a16="http://schemas.microsoft.com/office/drawing/2014/main" id="{43E01D3D-E813-4BBC-9702-D2AB6B57360D}"/>
                  </a:ext>
                </a:extLst>
              </p:cNvPr>
              <p:cNvSpPr txBox="1"/>
              <p:nvPr/>
            </p:nvSpPr>
            <p:spPr>
              <a:xfrm>
                <a:off x="0" y="2339975"/>
                <a:ext cx="2286000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17: Start Position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EA3D7-C672-4152-9838-9B2A8FCE3B07}"/>
                </a:ext>
              </a:extLst>
            </p:cNvPr>
            <p:cNvGrpSpPr/>
            <p:nvPr/>
          </p:nvGrpSpPr>
          <p:grpSpPr>
            <a:xfrm>
              <a:off x="9298870" y="3483663"/>
              <a:ext cx="2521655" cy="2858576"/>
              <a:chOff x="0" y="0"/>
              <a:chExt cx="2286000" cy="2591435"/>
            </a:xfrm>
          </p:grpSpPr>
          <p:pic>
            <p:nvPicPr>
              <p:cNvPr id="8" name="Picture 7" descr="A sign on the side of a road&#10;&#10;Description automatically generated">
                <a:extLst>
                  <a:ext uri="{FF2B5EF4-FFF2-40B4-BE49-F238E27FC236}">
                    <a16:creationId xmlns:a16="http://schemas.microsoft.com/office/drawing/2014/main" id="{84FC5104-BB83-4C44-B4CE-CEB3A8C1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286000" cy="2286000"/>
              </a:xfrm>
              <a:prstGeom prst="rect">
                <a:avLst/>
              </a:prstGeom>
            </p:spPr>
          </p:pic>
          <p:sp>
            <p:nvSpPr>
              <p:cNvPr id="9" name="Text Box 15">
                <a:extLst>
                  <a:ext uri="{FF2B5EF4-FFF2-40B4-BE49-F238E27FC236}">
                    <a16:creationId xmlns:a16="http://schemas.microsoft.com/office/drawing/2014/main" id="{6B76A2BE-247B-4CD4-ADAA-5920C231FD0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0" y="2339975"/>
                <a:ext cx="2286000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18: UAV Following UGV</a:t>
                </a:r>
              </a:p>
            </p:txBody>
          </p:sp>
        </p:grp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52D3626-8918-457A-AEA8-50F1F417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091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4010431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UAV performs coupling maneuver with stationary UGV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 UGV reaches obstacle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End: Robots are coupled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view projected onto y-z plane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targeted waypoints with minimal overshoot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 and error decreased as the accuracy increased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met UGV at the coupling position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E605BB-46FD-424F-A420-3C4F977D147A}"/>
              </a:ext>
            </a:extLst>
          </p:cNvPr>
          <p:cNvGrpSpPr/>
          <p:nvPr/>
        </p:nvGrpSpPr>
        <p:grpSpPr>
          <a:xfrm>
            <a:off x="4391431" y="352425"/>
            <a:ext cx="3409138" cy="6400800"/>
            <a:chOff x="397204" y="0"/>
            <a:chExt cx="3090545" cy="5802630"/>
          </a:xfrm>
        </p:grpSpPr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17281495-3281-4E43-9429-E8C3EF988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04" y="0"/>
              <a:ext cx="3090545" cy="5494020"/>
            </a:xfrm>
            <a:prstGeom prst="rect">
              <a:avLst/>
            </a:prstGeom>
          </p:spPr>
        </p:pic>
        <p:sp>
          <p:nvSpPr>
            <p:cNvPr id="13" name="Text Box 4">
              <a:extLst>
                <a:ext uri="{FF2B5EF4-FFF2-40B4-BE49-F238E27FC236}">
                  <a16:creationId xmlns:a16="http://schemas.microsoft.com/office/drawing/2014/main" id="{EE688758-71C8-4F73-8525-DF1FFCCE871D}"/>
                </a:ext>
              </a:extLst>
            </p:cNvPr>
            <p:cNvSpPr txBox="1"/>
            <p:nvPr/>
          </p:nvSpPr>
          <p:spPr>
            <a:xfrm>
              <a:off x="397204" y="5551170"/>
              <a:ext cx="3090545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19: Coupling Phase Tracking Map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B5515B3-29F5-4A4E-B3A1-231D72C6022F}"/>
              </a:ext>
            </a:extLst>
          </p:cNvPr>
          <p:cNvGrpSpPr/>
          <p:nvPr/>
        </p:nvGrpSpPr>
        <p:grpSpPr>
          <a:xfrm>
            <a:off x="9298869" y="522129"/>
            <a:ext cx="2521655" cy="2770764"/>
            <a:chOff x="0" y="0"/>
            <a:chExt cx="2286000" cy="2511829"/>
          </a:xfrm>
        </p:grpSpPr>
        <p:pic>
          <p:nvPicPr>
            <p:cNvPr id="10" name="Picture 9" descr="A large room&#10;&#10;Description automatically generated">
              <a:extLst>
                <a:ext uri="{FF2B5EF4-FFF2-40B4-BE49-F238E27FC236}">
                  <a16:creationId xmlns:a16="http://schemas.microsoft.com/office/drawing/2014/main" id="{A861E91A-59B4-436C-AF0B-A69C1EAE0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86000" cy="2286000"/>
            </a:xfrm>
            <a:prstGeom prst="rect">
              <a:avLst/>
            </a:prstGeom>
          </p:spPr>
        </p:pic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7BC04E04-D2CA-4C43-8C9B-1581287B2EA9}"/>
                </a:ext>
              </a:extLst>
            </p:cNvPr>
            <p:cNvSpPr txBox="1"/>
            <p:nvPr/>
          </p:nvSpPr>
          <p:spPr>
            <a:xfrm>
              <a:off x="0" y="2344420"/>
              <a:ext cx="2286000" cy="167409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20: </a:t>
              </a: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Initial</a:t>
              </a: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Position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0D36660-48AB-4618-A875-C64D8E3E9DBD}"/>
              </a:ext>
            </a:extLst>
          </p:cNvPr>
          <p:cNvGrpSpPr/>
          <p:nvPr/>
        </p:nvGrpSpPr>
        <p:grpSpPr>
          <a:xfrm>
            <a:off x="9298869" y="3477948"/>
            <a:ext cx="2521655" cy="2863479"/>
            <a:chOff x="0" y="0"/>
            <a:chExt cx="2286000" cy="2595880"/>
          </a:xfrm>
        </p:grpSpPr>
        <p:pic>
          <p:nvPicPr>
            <p:cNvPr id="8" name="Picture 7" descr="A picture containing indoor, ceiling, road, table&#10;&#10;Description automatically generated">
              <a:extLst>
                <a:ext uri="{FF2B5EF4-FFF2-40B4-BE49-F238E27FC236}">
                  <a16:creationId xmlns:a16="http://schemas.microsoft.com/office/drawing/2014/main" id="{23F6F65E-65D7-4C71-A21C-27E3FF3F3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86000" cy="2286000"/>
            </a:xfrm>
            <a:prstGeom prst="rect">
              <a:avLst/>
            </a:prstGeom>
          </p:spPr>
        </p:pic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921080C-58B1-4F04-A66B-F89FF8BAB419}"/>
                </a:ext>
              </a:extLst>
            </p:cNvPr>
            <p:cNvSpPr txBox="1"/>
            <p:nvPr/>
          </p:nvSpPr>
          <p:spPr>
            <a:xfrm>
              <a:off x="0" y="2344420"/>
              <a:ext cx="2286000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21: Coupled Position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A7D1CBE-97EA-43C3-9777-FD6D7F21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78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2909438" cy="5029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UAV lifts UGV over obstacle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 UAV takes off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End: UAV lands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view projected onto y-z plane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lifted UGV to first waypoint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rolled too much and lost elevation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still landed on the other side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75E7A8-FC4A-4622-8292-2B9D922D14AA}"/>
              </a:ext>
            </a:extLst>
          </p:cNvPr>
          <p:cNvGrpSpPr/>
          <p:nvPr/>
        </p:nvGrpSpPr>
        <p:grpSpPr>
          <a:xfrm>
            <a:off x="9298870" y="527609"/>
            <a:ext cx="2521655" cy="5726582"/>
            <a:chOff x="6096000" y="504921"/>
            <a:chExt cx="2521655" cy="57265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A44B02-4ED7-444B-B532-DCFE50F0A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504921"/>
              <a:ext cx="2521655" cy="2521655"/>
            </a:xfrm>
            <a:prstGeom prst="rect">
              <a:avLst/>
            </a:prstGeom>
          </p:spPr>
        </p:pic>
        <p:sp>
          <p:nvSpPr>
            <p:cNvPr id="17" name="Text Box 6">
              <a:extLst>
                <a:ext uri="{FF2B5EF4-FFF2-40B4-BE49-F238E27FC236}">
                  <a16:creationId xmlns:a16="http://schemas.microsoft.com/office/drawing/2014/main" id="{608708CE-A435-4AFA-8950-C33CB80FAAD2}"/>
                </a:ext>
              </a:extLst>
            </p:cNvPr>
            <p:cNvSpPr txBox="1"/>
            <p:nvPr/>
          </p:nvSpPr>
          <p:spPr>
            <a:xfrm>
              <a:off x="6096000" y="3091018"/>
              <a:ext cx="2521655" cy="18466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Figure 23: UAV Lifting UGV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51F069F-AF8D-4119-9113-46B43CD3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460740"/>
              <a:ext cx="2521655" cy="2521655"/>
            </a:xfrm>
            <a:prstGeom prst="rect">
              <a:avLst/>
            </a:prstGeom>
          </p:spPr>
        </p:pic>
        <p:sp>
          <p:nvSpPr>
            <p:cNvPr id="19" name="Text Box 12">
              <a:extLst>
                <a:ext uri="{FF2B5EF4-FFF2-40B4-BE49-F238E27FC236}">
                  <a16:creationId xmlns:a16="http://schemas.microsoft.com/office/drawing/2014/main" id="{836DB19F-47BF-42B2-8E26-FB556E38AF75}"/>
                </a:ext>
              </a:extLst>
            </p:cNvPr>
            <p:cNvSpPr txBox="1"/>
            <p:nvPr/>
          </p:nvSpPr>
          <p:spPr>
            <a:xfrm>
              <a:off x="6096000" y="6046837"/>
              <a:ext cx="2521655" cy="18466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Figure 24: Landed Position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1642B8-6C6F-42CC-8A1D-874BB2E39692}"/>
              </a:ext>
            </a:extLst>
          </p:cNvPr>
          <p:cNvGrpSpPr>
            <a:grpSpLocks noChangeAspect="1"/>
          </p:cNvGrpSpPr>
          <p:nvPr/>
        </p:nvGrpSpPr>
        <p:grpSpPr>
          <a:xfrm>
            <a:off x="3290438" y="1371600"/>
            <a:ext cx="5611123" cy="4572000"/>
            <a:chOff x="3579177" y="1378268"/>
            <a:chExt cx="5033645" cy="4101465"/>
          </a:xfrm>
        </p:grpSpPr>
        <p:pic>
          <p:nvPicPr>
            <p:cNvPr id="22" name="Picture 21" descr="A close up of a map&#10;&#10;Description automatically generated">
              <a:extLst>
                <a:ext uri="{FF2B5EF4-FFF2-40B4-BE49-F238E27FC236}">
                  <a16:creationId xmlns:a16="http://schemas.microsoft.com/office/drawing/2014/main" id="{F4AAA9CE-00EF-467B-B027-07C0D310D6E7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0" b="1461"/>
            <a:stretch/>
          </p:blipFill>
          <p:spPr bwMode="auto">
            <a:xfrm>
              <a:off x="3579177" y="1378268"/>
              <a:ext cx="5033645" cy="37934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BCFD6FE6-13E1-4316-8722-6A4D73FF2C3C}"/>
                </a:ext>
              </a:extLst>
            </p:cNvPr>
            <p:cNvSpPr txBox="1"/>
            <p:nvPr/>
          </p:nvSpPr>
          <p:spPr>
            <a:xfrm>
              <a:off x="3579177" y="5228908"/>
              <a:ext cx="5033645" cy="25082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22: Lifting Phase Tracking Map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1E9FD-0842-4437-B1A1-8CDCA626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21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3887470" cy="5029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Coupled driving through two 45-degree turns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 UGV begins driving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End: UGV reaches final waypoint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view projected onto x-y plane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targeted waypoints with greater overshoot and settling time than uncoupled driving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drove at approximately the same speed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carried UAV through both 45-degree turns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FDFFB-08BF-4AD1-A211-BE7B6EFBFF59}"/>
              </a:ext>
            </a:extLst>
          </p:cNvPr>
          <p:cNvGrpSpPr/>
          <p:nvPr/>
        </p:nvGrpSpPr>
        <p:grpSpPr>
          <a:xfrm>
            <a:off x="4268470" y="530860"/>
            <a:ext cx="3655060" cy="5796280"/>
            <a:chOff x="0" y="0"/>
            <a:chExt cx="3655060" cy="5792484"/>
          </a:xfrm>
        </p:grpSpPr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B675983D-A022-4992-AB9A-42187ADA2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655060" cy="5486400"/>
            </a:xfrm>
            <a:prstGeom prst="rect">
              <a:avLst/>
            </a:prstGeom>
          </p:spPr>
        </p:pic>
        <p:sp>
          <p:nvSpPr>
            <p:cNvPr id="13" name="Text Box 24">
              <a:extLst>
                <a:ext uri="{FF2B5EF4-FFF2-40B4-BE49-F238E27FC236}">
                  <a16:creationId xmlns:a16="http://schemas.microsoft.com/office/drawing/2014/main" id="{7C4CF4DE-63E8-41C0-9D1E-12A836B4AE25}"/>
                </a:ext>
              </a:extLst>
            </p:cNvPr>
            <p:cNvSpPr txBox="1"/>
            <p:nvPr/>
          </p:nvSpPr>
          <p:spPr>
            <a:xfrm>
              <a:off x="0" y="5541189"/>
              <a:ext cx="3655060" cy="25129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25: Resting Phase Tracking Map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989A62-6D4E-4C75-9E3A-897B297049F4}"/>
              </a:ext>
            </a:extLst>
          </p:cNvPr>
          <p:cNvGrpSpPr/>
          <p:nvPr/>
        </p:nvGrpSpPr>
        <p:grpSpPr>
          <a:xfrm>
            <a:off x="9298870" y="523875"/>
            <a:ext cx="2521655" cy="5726582"/>
            <a:chOff x="6165145" y="457200"/>
            <a:chExt cx="2521655" cy="57265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34A1B6-E2CB-442D-B57A-4B5E727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5145" y="457200"/>
              <a:ext cx="2521655" cy="2521655"/>
            </a:xfrm>
            <a:prstGeom prst="rect">
              <a:avLst/>
            </a:prstGeom>
          </p:spPr>
        </p:pic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4B234BEA-9F57-4C71-9B5E-99BB0FBC5198}"/>
                </a:ext>
              </a:extLst>
            </p:cNvPr>
            <p:cNvSpPr txBox="1"/>
            <p:nvPr/>
          </p:nvSpPr>
          <p:spPr>
            <a:xfrm>
              <a:off x="6165145" y="3043297"/>
              <a:ext cx="2521655" cy="18466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Figure 26: UGV Carrying UAV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F1A7E3-325F-484D-98E4-CCA52C2D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8499" y="3413019"/>
              <a:ext cx="2514947" cy="2521655"/>
            </a:xfrm>
            <a:prstGeom prst="rect">
              <a:avLst/>
            </a:prstGeom>
          </p:spPr>
        </p:pic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9EBFAF18-D69B-4A41-BF3B-3798AB6604EC}"/>
                </a:ext>
              </a:extLst>
            </p:cNvPr>
            <p:cNvSpPr txBox="1"/>
            <p:nvPr/>
          </p:nvSpPr>
          <p:spPr>
            <a:xfrm>
              <a:off x="6165145" y="5999116"/>
              <a:ext cx="2521655" cy="18466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Figure 27: Final Position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6C19-9370-442C-B5CC-B09B3502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826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Failures and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Failsafes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50292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coordinate transformation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remapped pose topic before running procedure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 does not engage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mechanism is a sufficient landing pad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loss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Kill switch + Auto land (minimum velocity)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interference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fusion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 crash landing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Wheels are unlocked to roll out / prevent toppling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controls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fence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Speed/acceleration limit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F8BE7-949B-4A02-B318-7FBEBDFE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toy gun on a table&#10;&#10;Description automatically generated with low confidence">
            <a:extLst>
              <a:ext uri="{FF2B5EF4-FFF2-40B4-BE49-F238E27FC236}">
                <a16:creationId xmlns:a16="http://schemas.microsoft.com/office/drawing/2014/main" id="{008746D5-8EAA-45A4-902A-07ECA3A53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70" y="549275"/>
            <a:ext cx="3657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86431C-DE0C-4CA1-8A10-F846C05A1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32" t="18010" r="4655"/>
          <a:stretch/>
        </p:blipFill>
        <p:spPr>
          <a:xfrm>
            <a:off x="7426895" y="3613150"/>
            <a:ext cx="4144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7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entire system when designing each part and how they affect each other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all failure modes and design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failsafes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 systematic procedure for everything with checks along the way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it down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can teach myself how to work outside of my comfort zone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can hold myself accountable on an independent project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C9222-8CBB-4B0D-B8D2-6B70B946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77789-93DC-4E4B-ABFF-5B14B88D9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14" t="11167" r="34186" b="7314"/>
          <a:stretch/>
        </p:blipFill>
        <p:spPr>
          <a:xfrm>
            <a:off x="8508227" y="2882106"/>
            <a:ext cx="251262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5715000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Simulator for Lunar Tumbling Robot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Solution for Harmful Orbital Targets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5D7FC-6437-454D-BD47-BC3BFD6E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A72D80-D9B0-41DE-938A-BEEC975AEE18}"/>
              </a:ext>
            </a:extLst>
          </p:cNvPr>
          <p:cNvSpPr txBox="1">
            <a:spLocks/>
          </p:cNvSpPr>
          <p:nvPr/>
        </p:nvSpPr>
        <p:spPr>
          <a:xfrm>
            <a:off x="6096000" y="1371600"/>
            <a:ext cx="57150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Two-Wheel Self-Balancing Robot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Coupling of a UAV and UGV</a:t>
            </a:r>
          </a:p>
        </p:txBody>
      </p:sp>
      <p:pic>
        <p:nvPicPr>
          <p:cNvPr id="7" name="Picture 6" descr="A picture containing sky, sport&#10;&#10;Description automatically generated">
            <a:extLst>
              <a:ext uri="{FF2B5EF4-FFF2-40B4-BE49-F238E27FC236}">
                <a16:creationId xmlns:a16="http://schemas.microsoft.com/office/drawing/2014/main" id="{FFDAB6C0-15DB-454C-97FC-729FC76D0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57" y="1828800"/>
            <a:ext cx="1600200" cy="160020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F8B276-F689-4C93-A350-DC11F5EC8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44" y="1828800"/>
            <a:ext cx="2963333" cy="1600200"/>
          </a:xfrm>
          <a:prstGeom prst="rect">
            <a:avLst/>
          </a:prstGeom>
        </p:spPr>
      </p:pic>
      <p:pic>
        <p:nvPicPr>
          <p:cNvPr id="9" name="Picture 8" descr="A picture containing indoor, desk, electronics&#10;&#10;Description automatically generated">
            <a:extLst>
              <a:ext uri="{FF2B5EF4-FFF2-40B4-BE49-F238E27FC236}">
                <a16:creationId xmlns:a16="http://schemas.microsoft.com/office/drawing/2014/main" id="{CD96D992-1664-4ADB-A354-AE7D43CA4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52" y="4302579"/>
            <a:ext cx="2970249" cy="1600200"/>
          </a:xfrm>
          <a:prstGeom prst="rect">
            <a:avLst/>
          </a:prstGeom>
        </p:spPr>
      </p:pic>
      <p:pic>
        <p:nvPicPr>
          <p:cNvPr id="10" name="Picture 9" descr="A picture containing star, outdoor object, light, wave&#10;&#10;Description automatically generated">
            <a:extLst>
              <a:ext uri="{FF2B5EF4-FFF2-40B4-BE49-F238E27FC236}">
                <a16:creationId xmlns:a16="http://schemas.microsoft.com/office/drawing/2014/main" id="{23FEEB1D-B4DB-494A-82ED-F5CC2396B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85" y="4302579"/>
            <a:ext cx="2082454" cy="1600200"/>
          </a:xfrm>
          <a:prstGeom prst="rect">
            <a:avLst/>
          </a:prstGeom>
        </p:spPr>
      </p:pic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369A28-3A38-4744-A5EA-8C84373A6F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595" y="1828800"/>
            <a:ext cx="1280432" cy="16002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10DEF29-A556-4D5D-980D-627A3F7A7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414" y="1828800"/>
            <a:ext cx="1279889" cy="1600200"/>
          </a:xfrm>
          <a:prstGeom prst="rect">
            <a:avLst/>
          </a:prstGeom>
        </p:spPr>
      </p:pic>
      <p:pic>
        <p:nvPicPr>
          <p:cNvPr id="13" name="Picture 12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0201D5DB-1B4F-40E2-B4DC-7D6EAC956D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59" y="1828800"/>
            <a:ext cx="1280256" cy="1600200"/>
          </a:xfrm>
          <a:prstGeom prst="rect">
            <a:avLst/>
          </a:prstGeom>
        </p:spPr>
      </p:pic>
      <p:pic>
        <p:nvPicPr>
          <p:cNvPr id="14" name="Picture 13" descr="A picture containing road, outdoor, weapon, building&#10;&#10;Description automatically generated">
            <a:extLst>
              <a:ext uri="{FF2B5EF4-FFF2-40B4-BE49-F238E27FC236}">
                <a16:creationId xmlns:a16="http://schemas.microsoft.com/office/drawing/2014/main" id="{068CDC65-521F-43DA-9A8E-3073AD7C23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03" y="4302579"/>
            <a:ext cx="228473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1BBA56-37C6-467C-8EED-F4764B683B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3500" y="4298950"/>
            <a:ext cx="1828800" cy="182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0252DD-1FB8-4CFF-99A2-D7E7A25313D7}"/>
              </a:ext>
            </a:extLst>
          </p:cNvPr>
          <p:cNvSpPr/>
          <p:nvPr/>
        </p:nvSpPr>
        <p:spPr>
          <a:xfrm>
            <a:off x="6019801" y="3657600"/>
            <a:ext cx="5246914" cy="2743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7881257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search and rescue missions, complex robots may compromise their performance in some tasks to accommodate a greater set of tasks.</a:t>
            </a:r>
          </a:p>
          <a:p>
            <a:pPr marL="0" indent="0"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heterogeneous team of simple robots can maximize their strengths while complementing each other’s weaknesses.</a:t>
            </a:r>
          </a:p>
          <a:p>
            <a:pPr marL="0" indent="0"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These simple robots can achieve more working together than they could on their own but cost less than a single robot with the same combination of capabilities.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0E6212-7188-44C7-BD29-D1A7701A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road, skating, outdoor, automaton&#10;&#10;Description automatically generated">
            <a:extLst>
              <a:ext uri="{FF2B5EF4-FFF2-40B4-BE49-F238E27FC236}">
                <a16:creationId xmlns:a16="http://schemas.microsoft.com/office/drawing/2014/main" id="{E8073742-4BF4-4796-BE49-405E680A2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49275"/>
            <a:ext cx="3200400" cy="3200400"/>
          </a:xfrm>
          <a:prstGeom prst="rect">
            <a:avLst/>
          </a:prstGeom>
        </p:spPr>
      </p:pic>
      <p:pic>
        <p:nvPicPr>
          <p:cNvPr id="8" name="Picture 7" descr="A picture containing indoor, equipment&#10;&#10;Description automatically generated">
            <a:extLst>
              <a:ext uri="{FF2B5EF4-FFF2-40B4-BE49-F238E27FC236}">
                <a16:creationId xmlns:a16="http://schemas.microsoft.com/office/drawing/2014/main" id="{A7F5BBA4-E91E-4080-BC21-E947F0CB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983405"/>
            <a:ext cx="3200400" cy="21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4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a symbiotic UAV and UGV relationship with a hardware experiment.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team must be capable of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must navigate a space while the UAV follows.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must couple with the UGV.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must lift the UGV over an obstacle.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must navigate the space while carrying the UAV.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09205-94C5-4F29-A6F1-5B25DE1E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362B4845-2F11-47B1-85CD-AA32D1EF3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" b="14165"/>
          <a:stretch/>
        </p:blipFill>
        <p:spPr bwMode="auto">
          <a:xfrm>
            <a:off x="1645766" y="4527550"/>
            <a:ext cx="475043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772B9-13E8-444E-BD4C-31B84AF07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9999" r="25022" b="9911"/>
          <a:stretch/>
        </p:blipFill>
        <p:spPr bwMode="auto">
          <a:xfrm>
            <a:off x="7993128" y="3613150"/>
            <a:ext cx="3461181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260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4114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Requirements: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&lt; UAV payload capacity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Maneuverable in a hallway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landing platform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Requirements: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&gt; UGV mass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Maneuverable in a hallway</a:t>
            </a:r>
          </a:p>
          <a:p>
            <a:pPr lvl="1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9E8578-3495-4BF9-BC89-5CF13F28AB56}"/>
              </a:ext>
            </a:extLst>
          </p:cNvPr>
          <p:cNvGrpSpPr/>
          <p:nvPr/>
        </p:nvGrpSpPr>
        <p:grpSpPr>
          <a:xfrm>
            <a:off x="8890554" y="684069"/>
            <a:ext cx="2937026" cy="5715000"/>
            <a:chOff x="8882603" y="684069"/>
            <a:chExt cx="2937026" cy="5715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1452ED-E35F-4DC9-B652-9D9D90A042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2603" y="684069"/>
              <a:ext cx="2937026" cy="2743200"/>
              <a:chOff x="0" y="0"/>
              <a:chExt cx="2286000" cy="2135505"/>
            </a:xfrm>
          </p:grpSpPr>
          <p:pic>
            <p:nvPicPr>
              <p:cNvPr id="9" name="Picture 8" descr="A picture containing water&#10;&#10;Description automatically generated">
                <a:extLst>
                  <a:ext uri="{FF2B5EF4-FFF2-40B4-BE49-F238E27FC236}">
                    <a16:creationId xmlns:a16="http://schemas.microsoft.com/office/drawing/2014/main" id="{A97A343B-FD57-491C-8BF5-7B5565E35A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2" t="7489" r="10060" b="9217"/>
              <a:stretch/>
            </p:blipFill>
            <p:spPr bwMode="auto">
              <a:xfrm>
                <a:off x="0" y="0"/>
                <a:ext cx="2286000" cy="18288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0" name="Text Box 121">
                <a:extLst>
                  <a:ext uri="{FF2B5EF4-FFF2-40B4-BE49-F238E27FC236}">
                    <a16:creationId xmlns:a16="http://schemas.microsoft.com/office/drawing/2014/main" id="{5BD783CA-BE42-4C7D-AD08-8AE09E87352F}"/>
                  </a:ext>
                </a:extLst>
              </p:cNvPr>
              <p:cNvSpPr txBox="1"/>
              <p:nvPr/>
            </p:nvSpPr>
            <p:spPr>
              <a:xfrm>
                <a:off x="0" y="1884045"/>
                <a:ext cx="2286000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2: 2WD UGV Platform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6E88A8-6E2C-41DF-9CBF-A323280818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2603" y="3655869"/>
              <a:ext cx="2931273" cy="2743200"/>
              <a:chOff x="0" y="0"/>
              <a:chExt cx="2286000" cy="2135505"/>
            </a:xfrm>
          </p:grpSpPr>
          <p:pic>
            <p:nvPicPr>
              <p:cNvPr id="7" name="Picture 6" descr="A picture containing sky&#10;&#10;Description automatically generated">
                <a:extLst>
                  <a:ext uri="{FF2B5EF4-FFF2-40B4-BE49-F238E27FC236}">
                    <a16:creationId xmlns:a16="http://schemas.microsoft.com/office/drawing/2014/main" id="{D7A96FA4-6D33-4E61-8608-1EE1C583E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13" r="8313"/>
              <a:stretch/>
            </p:blipFill>
            <p:spPr bwMode="auto">
              <a:xfrm>
                <a:off x="0" y="0"/>
                <a:ext cx="2286000" cy="18288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23">
                <a:extLst>
                  <a:ext uri="{FF2B5EF4-FFF2-40B4-BE49-F238E27FC236}">
                    <a16:creationId xmlns:a16="http://schemas.microsoft.com/office/drawing/2014/main" id="{4A388321-33EF-4EA8-9074-0F4367967856}"/>
                  </a:ext>
                </a:extLst>
              </p:cNvPr>
              <p:cNvSpPr txBox="1"/>
              <p:nvPr/>
            </p:nvSpPr>
            <p:spPr>
              <a:xfrm>
                <a:off x="0" y="1884045"/>
                <a:ext cx="2286000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3: Intel Aero UAV Platform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3D125-65A9-43E7-B275-CF9ECDEB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06306F-2D72-429A-9A67-638BC6B087EF}"/>
              </a:ext>
            </a:extLst>
          </p:cNvPr>
          <p:cNvSpPr txBox="1">
            <a:spLocks/>
          </p:cNvSpPr>
          <p:nvPr/>
        </p:nvSpPr>
        <p:spPr>
          <a:xfrm>
            <a:off x="4495800" y="1369869"/>
            <a:ext cx="4114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Two-Wheel Drive UGV: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Acrylic Chassis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140-millimeter diameter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330 grams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points of contact with the ground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Aero Quadrotor UAV: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frame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360-millimeter diagonal hub-to-hub length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1-kilogram payload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9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Mechanism 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Design Requirements: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must lift the UGV and remain coupled during flight.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must carry the UAV and remain coupled while driving.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Design Requirements: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mechanism must capture the robots’ resolution of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mechanism must prevent crashing in case of coupling failure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mechanism must limit physical interactions before coupling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mechanism must avoid interference with landing gear and propellers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mechanism must remain coupled if UAV loses power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maneuver must preserve the orientation outputs of the robots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coupled configuration must not affect the flying and driving dynamics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holding force must be greater than the UAV’s maximum acceleration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A5573B-0580-414E-B0C5-1DDD09BA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81F2FD9-7B78-4C49-A6FC-DA06144A5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1" r="18550"/>
          <a:stretch/>
        </p:blipFill>
        <p:spPr>
          <a:xfrm>
            <a:off x="9291112" y="641350"/>
            <a:ext cx="2519888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D1006-8AD9-4209-A520-7DEB990101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7" t="7087" r="27744"/>
          <a:stretch/>
        </p:blipFill>
        <p:spPr>
          <a:xfrm>
            <a:off x="9578041" y="3384550"/>
            <a:ext cx="201752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9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Mechanism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6305614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powers an electromagnet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Guiding forces without contact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attaches with a steel plate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residual pull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Slots adjusts to the center of mass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90-millimeter circular 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UAV’s resolution of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opening mode separation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Holds the UGV even completely sideways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Twisting friction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vertical descent maneuver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Preserves orientation outputs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88EA92-925B-400C-AEBA-33E7D359F6C4}"/>
              </a:ext>
            </a:extLst>
          </p:cNvPr>
          <p:cNvGrpSpPr>
            <a:grpSpLocks noChangeAspect="1"/>
          </p:cNvGrpSpPr>
          <p:nvPr/>
        </p:nvGrpSpPr>
        <p:grpSpPr>
          <a:xfrm>
            <a:off x="6670712" y="2149475"/>
            <a:ext cx="5140288" cy="4572000"/>
            <a:chOff x="0" y="0"/>
            <a:chExt cx="3429000" cy="3049905"/>
          </a:xfrm>
        </p:grpSpPr>
        <p:pic>
          <p:nvPicPr>
            <p:cNvPr id="5" name="Picture 4" descr="A close up of an object&#10;&#10;Description automatically generated">
              <a:extLst>
                <a:ext uri="{FF2B5EF4-FFF2-40B4-BE49-F238E27FC236}">
                  <a16:creationId xmlns:a16="http://schemas.microsoft.com/office/drawing/2014/main" id="{A986AF29-5969-4935-8B6A-1A7C3B06A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429000" cy="2743200"/>
            </a:xfrm>
            <a:prstGeom prst="rect">
              <a:avLst/>
            </a:prstGeom>
          </p:spPr>
        </p:pic>
        <p:sp>
          <p:nvSpPr>
            <p:cNvPr id="6" name="Text Box 130">
              <a:extLst>
                <a:ext uri="{FF2B5EF4-FFF2-40B4-BE49-F238E27FC236}">
                  <a16:creationId xmlns:a16="http://schemas.microsoft.com/office/drawing/2014/main" id="{C1D8408A-1FC6-42AB-BD63-011D6CDEBDB0}"/>
                </a:ext>
              </a:extLst>
            </p:cNvPr>
            <p:cNvSpPr txBox="1"/>
            <p:nvPr/>
          </p:nvSpPr>
          <p:spPr>
            <a:xfrm>
              <a:off x="0" y="2798445"/>
              <a:ext cx="3429000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4: EM Interface (Red) and FM Interface (White)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A5573B-0580-414E-B0C5-1DDD09BA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cup, coffee, indoor, table&#10;&#10;Description automatically generated">
            <a:extLst>
              <a:ext uri="{FF2B5EF4-FFF2-40B4-BE49-F238E27FC236}">
                <a16:creationId xmlns:a16="http://schemas.microsoft.com/office/drawing/2014/main" id="{689EC467-515A-46F4-A23A-07AEB859C8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7" t="33755" r="4866" b="10211"/>
          <a:stretch/>
        </p:blipFill>
        <p:spPr bwMode="auto">
          <a:xfrm>
            <a:off x="7213553" y="434374"/>
            <a:ext cx="1487558" cy="1577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picture containing ground, floor, outdoor, sitting&#10;&#10;Description automatically generated">
            <a:extLst>
              <a:ext uri="{FF2B5EF4-FFF2-40B4-BE49-F238E27FC236}">
                <a16:creationId xmlns:a16="http://schemas.microsoft.com/office/drawing/2014/main" id="{67B262DE-6B4C-418F-8A7C-D557C93A2F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4" t="22342" r="19207" b="23342"/>
          <a:stretch/>
        </p:blipFill>
        <p:spPr bwMode="auto">
          <a:xfrm>
            <a:off x="9435548" y="457200"/>
            <a:ext cx="2160104" cy="1531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235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019372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mechanism height: 8 centimeters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mass: 639 grams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mass: 1015 grams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mass: 1654 grams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246 grams below the maximum takeoff weight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87% of the maximum takeoff weight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159% increase in driving load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63% increase in flying load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2EE87-7BCA-4119-9DA8-4E1F9D5D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58AE2C-1D8F-4E3A-ADFB-31F552A9F5F5}"/>
              </a:ext>
            </a:extLst>
          </p:cNvPr>
          <p:cNvGrpSpPr/>
          <p:nvPr/>
        </p:nvGrpSpPr>
        <p:grpSpPr>
          <a:xfrm>
            <a:off x="5988370" y="628386"/>
            <a:ext cx="6311259" cy="2241814"/>
            <a:chOff x="5880741" y="531301"/>
            <a:chExt cx="6311259" cy="22418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A5037D-5612-4A10-8D2E-41DA4CA91C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80741" y="531314"/>
              <a:ext cx="3426530" cy="2241801"/>
              <a:chOff x="0" y="639637"/>
              <a:chExt cx="2286000" cy="1495868"/>
            </a:xfrm>
          </p:grpSpPr>
          <p:pic>
            <p:nvPicPr>
              <p:cNvPr id="9" name="Picture 8" descr="A close up of a toy&#10;&#10;Description automatically generated">
                <a:extLst>
                  <a:ext uri="{FF2B5EF4-FFF2-40B4-BE49-F238E27FC236}">
                    <a16:creationId xmlns:a16="http://schemas.microsoft.com/office/drawing/2014/main" id="{E951BF98-BAAE-4B25-9446-973C74C41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81"/>
              <a:stretch/>
            </p:blipFill>
            <p:spPr>
              <a:xfrm>
                <a:off x="227941" y="639637"/>
                <a:ext cx="1830118" cy="1219873"/>
              </a:xfrm>
              <a:prstGeom prst="rect">
                <a:avLst/>
              </a:prstGeom>
            </p:spPr>
          </p:pic>
          <p:sp>
            <p:nvSpPr>
              <p:cNvPr id="10" name="Text Box 132">
                <a:extLst>
                  <a:ext uri="{FF2B5EF4-FFF2-40B4-BE49-F238E27FC236}">
                    <a16:creationId xmlns:a16="http://schemas.microsoft.com/office/drawing/2014/main" id="{1A2A8CEB-CB65-4520-BAC1-F7361608B90C}"/>
                  </a:ext>
                </a:extLst>
              </p:cNvPr>
              <p:cNvSpPr txBox="1"/>
              <p:nvPr/>
            </p:nvSpPr>
            <p:spPr>
              <a:xfrm>
                <a:off x="0" y="1884045"/>
                <a:ext cx="2286000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10: UGV Final Assembly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C50D2F2-4639-4701-86B5-E8B5944A73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66305" y="531301"/>
              <a:ext cx="3425695" cy="2241814"/>
              <a:chOff x="0" y="639679"/>
              <a:chExt cx="2285365" cy="149582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369A730-127D-4DE3-8916-CE1390F9C1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97"/>
              <a:stretch/>
            </p:blipFill>
            <p:spPr>
              <a:xfrm>
                <a:off x="227654" y="639679"/>
                <a:ext cx="1830056" cy="1219832"/>
              </a:xfrm>
              <a:prstGeom prst="rect">
                <a:avLst/>
              </a:prstGeom>
            </p:spPr>
          </p:pic>
          <p:sp>
            <p:nvSpPr>
              <p:cNvPr id="13" name="Text Box 137">
                <a:extLst>
                  <a:ext uri="{FF2B5EF4-FFF2-40B4-BE49-F238E27FC236}">
                    <a16:creationId xmlns:a16="http://schemas.microsoft.com/office/drawing/2014/main" id="{7C87F44C-5FBA-4F1C-87F5-6C35E43F8445}"/>
                  </a:ext>
                </a:extLst>
              </p:cNvPr>
              <p:cNvSpPr txBox="1"/>
              <p:nvPr/>
            </p:nvSpPr>
            <p:spPr>
              <a:xfrm>
                <a:off x="0" y="1884045"/>
                <a:ext cx="2285365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12: UAV Final Assembly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9EE043-7B2D-4FD2-94C9-7BC6BFA2134A}"/>
              </a:ext>
            </a:extLst>
          </p:cNvPr>
          <p:cNvGrpSpPr>
            <a:grpSpLocks noChangeAspect="1"/>
          </p:cNvGrpSpPr>
          <p:nvPr/>
        </p:nvGrpSpPr>
        <p:grpSpPr>
          <a:xfrm>
            <a:off x="6591384" y="2917447"/>
            <a:ext cx="5134226" cy="3621465"/>
            <a:chOff x="-1" y="634482"/>
            <a:chExt cx="3427096" cy="2417328"/>
          </a:xfrm>
        </p:grpSpPr>
        <p:pic>
          <p:nvPicPr>
            <p:cNvPr id="18" name="Picture 17" descr="A picture containing road, outdoor, weapon, building&#10;&#10;Description automatically generated">
              <a:extLst>
                <a:ext uri="{FF2B5EF4-FFF2-40B4-BE49-F238E27FC236}">
                  <a16:creationId xmlns:a16="http://schemas.microsoft.com/office/drawing/2014/main" id="{AF1674D7-FEB1-42D9-81EC-EAF646FED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4" b="9041"/>
            <a:stretch/>
          </p:blipFill>
          <p:spPr>
            <a:xfrm>
              <a:off x="-1" y="634482"/>
              <a:ext cx="3427095" cy="2102793"/>
            </a:xfrm>
            <a:prstGeom prst="rect">
              <a:avLst/>
            </a:prstGeom>
          </p:spPr>
        </p:pic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9366F929-6641-4769-9E93-FAA6EC724D34}"/>
                </a:ext>
              </a:extLst>
            </p:cNvPr>
            <p:cNvSpPr txBox="1"/>
            <p:nvPr/>
          </p:nvSpPr>
          <p:spPr>
            <a:xfrm>
              <a:off x="0" y="2800350"/>
              <a:ext cx="3427095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14: Coupled System Final Assembly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19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6731566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Capture space tracks beacons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1 millimeter position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1° in orientation.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 publishes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FLU/ENU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data to shared Wi-Fi 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uses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FLU/ENU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for its controls.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Mavros plugin performs transformation to FRD/NED and relays it to the PX4 flight controller.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uses FRD/NED frame for its controls.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DBC47A-A37D-4264-9E69-DA8284C268D9}"/>
              </a:ext>
            </a:extLst>
          </p:cNvPr>
          <p:cNvGrpSpPr>
            <a:grpSpLocks noChangeAspect="1"/>
          </p:cNvGrpSpPr>
          <p:nvPr/>
        </p:nvGrpSpPr>
        <p:grpSpPr>
          <a:xfrm>
            <a:off x="7256274" y="663267"/>
            <a:ext cx="4698434" cy="3657600"/>
            <a:chOff x="0" y="0"/>
            <a:chExt cx="2743200" cy="21355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E3A8AB-DEAE-4EF8-8413-DE82F33FB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743200" cy="1828800"/>
            </a:xfrm>
            <a:prstGeom prst="rect">
              <a:avLst/>
            </a:prstGeom>
          </p:spPr>
        </p:pic>
        <p:sp>
          <p:nvSpPr>
            <p:cNvPr id="13" name="Text Box 55">
              <a:extLst>
                <a:ext uri="{FF2B5EF4-FFF2-40B4-BE49-F238E27FC236}">
                  <a16:creationId xmlns:a16="http://schemas.microsoft.com/office/drawing/2014/main" id="{34611757-C453-4CBD-B3D5-770A8B210077}"/>
                </a:ext>
              </a:extLst>
            </p:cNvPr>
            <p:cNvSpPr txBox="1"/>
            <p:nvPr/>
          </p:nvSpPr>
          <p:spPr>
            <a:xfrm>
              <a:off x="0" y="1884045"/>
              <a:ext cx="2743200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7: Motion Capture Space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6209E-7199-47EB-8732-80E3FEE3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5D11EC-FE83-4E2B-8ED6-A386472F8CC5}"/>
              </a:ext>
            </a:extLst>
          </p:cNvPr>
          <p:cNvGrpSpPr>
            <a:grpSpLocks noChangeAspect="1"/>
          </p:cNvGrpSpPr>
          <p:nvPr/>
        </p:nvGrpSpPr>
        <p:grpSpPr>
          <a:xfrm>
            <a:off x="7023278" y="4413200"/>
            <a:ext cx="2582213" cy="1943150"/>
            <a:chOff x="0" y="515363"/>
            <a:chExt cx="2014378" cy="1512736"/>
          </a:xfrm>
        </p:grpSpPr>
        <p:pic>
          <p:nvPicPr>
            <p:cNvPr id="9" name="Picture 8" descr="A picture containing sky, skiing, map&#10;&#10;Description automatically generated">
              <a:extLst>
                <a:ext uri="{FF2B5EF4-FFF2-40B4-BE49-F238E27FC236}">
                  <a16:creationId xmlns:a16="http://schemas.microsoft.com/office/drawing/2014/main" id="{C287F48C-737A-411C-BA06-ACD969B5B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67" y="515363"/>
              <a:ext cx="1426642" cy="1295312"/>
            </a:xfrm>
            <a:prstGeom prst="rect">
              <a:avLst/>
            </a:prstGeom>
          </p:spPr>
        </p:pic>
        <p:sp>
          <p:nvSpPr>
            <p:cNvPr id="10" name="Text Box 96">
              <a:extLst>
                <a:ext uri="{FF2B5EF4-FFF2-40B4-BE49-F238E27FC236}">
                  <a16:creationId xmlns:a16="http://schemas.microsoft.com/office/drawing/2014/main" id="{F7CCF0C3-F8D0-4424-A284-7686199BCE5A}"/>
                </a:ext>
              </a:extLst>
            </p:cNvPr>
            <p:cNvSpPr txBox="1"/>
            <p:nvPr/>
          </p:nvSpPr>
          <p:spPr>
            <a:xfrm>
              <a:off x="0" y="1884337"/>
              <a:ext cx="2014378" cy="14376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8: FLU/ENU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CC528D-E14F-4C63-8B06-873F9410A65E}"/>
              </a:ext>
            </a:extLst>
          </p:cNvPr>
          <p:cNvGrpSpPr>
            <a:grpSpLocks noChangeAspect="1"/>
          </p:cNvGrpSpPr>
          <p:nvPr/>
        </p:nvGrpSpPr>
        <p:grpSpPr>
          <a:xfrm>
            <a:off x="9605491" y="4506437"/>
            <a:ext cx="2685373" cy="1849913"/>
            <a:chOff x="0" y="588568"/>
            <a:chExt cx="2095284" cy="1441219"/>
          </a:xfrm>
        </p:grpSpPr>
        <p:pic>
          <p:nvPicPr>
            <p:cNvPr id="15" name="Picture 14" descr="A picture containing sky, map, text, skiing&#10;&#10;Description automatically generated">
              <a:extLst>
                <a:ext uri="{FF2B5EF4-FFF2-40B4-BE49-F238E27FC236}">
                  <a16:creationId xmlns:a16="http://schemas.microsoft.com/office/drawing/2014/main" id="{63DCDA9E-30D0-45E2-B629-6FFA73435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74" y="588568"/>
              <a:ext cx="1426936" cy="1245326"/>
            </a:xfrm>
            <a:prstGeom prst="rect">
              <a:avLst/>
            </a:prstGeom>
          </p:spPr>
        </p:pic>
        <p:sp>
          <p:nvSpPr>
            <p:cNvPr id="16" name="Text Box 97">
              <a:extLst>
                <a:ext uri="{FF2B5EF4-FFF2-40B4-BE49-F238E27FC236}">
                  <a16:creationId xmlns:a16="http://schemas.microsoft.com/office/drawing/2014/main" id="{D92637D0-905F-48EC-865B-89CB28D70BF1}"/>
                </a:ext>
              </a:extLst>
            </p:cNvPr>
            <p:cNvSpPr txBox="1"/>
            <p:nvPr/>
          </p:nvSpPr>
          <p:spPr>
            <a:xfrm>
              <a:off x="0" y="1885919"/>
              <a:ext cx="2095284" cy="14386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9: FRD/NED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205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2929</TotalTime>
  <Words>2134</Words>
  <Application>Microsoft Office PowerPoint</Application>
  <PresentationFormat>Widescreen</PresentationFormat>
  <Paragraphs>397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Office Theme</vt:lpstr>
      <vt:lpstr>Autonomous Coupling of a UAV and UGV    Technical Presentation and Interview for SpaceX Design Criteria Engineer (Vehicle Engineering)   Undergraduate Honors Thesis by Chris Breaux Supervised by Dr. Panagiotis Artemiadis</vt:lpstr>
      <vt:lpstr>Background</vt:lpstr>
      <vt:lpstr>Motivation</vt:lpstr>
      <vt:lpstr>Objective</vt:lpstr>
      <vt:lpstr>Robot Selection</vt:lpstr>
      <vt:lpstr>Coupling Mechanism Design Requirements</vt:lpstr>
      <vt:lpstr>Coupling Mechanism Design</vt:lpstr>
      <vt:lpstr>Final Assembly</vt:lpstr>
      <vt:lpstr>Localization</vt:lpstr>
      <vt:lpstr>Experiment</vt:lpstr>
      <vt:lpstr>Autonomous Controller Design</vt:lpstr>
      <vt:lpstr>PowerPoint Presentation</vt:lpstr>
      <vt:lpstr>Following</vt:lpstr>
      <vt:lpstr>Coupling</vt:lpstr>
      <vt:lpstr>Lifting</vt:lpstr>
      <vt:lpstr>Resting</vt:lpstr>
      <vt:lpstr>Failures and Failsafes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Breaux</dc:creator>
  <cp:lastModifiedBy>Chris</cp:lastModifiedBy>
  <cp:revision>244</cp:revision>
  <dcterms:created xsi:type="dcterms:W3CDTF">2019-11-05T21:56:55Z</dcterms:created>
  <dcterms:modified xsi:type="dcterms:W3CDTF">2021-02-05T19:18:34Z</dcterms:modified>
</cp:coreProperties>
</file>